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59" r:id="rId14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F035D-69A0-4BD3-885A-D70631EE005F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92E45-7C85-47D6-A7C3-E1F212F90A9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FA18B-78BC-46D2-8CCB-6C1D8414F3C5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5EC6B-4FC4-49D9-98FD-978E8CAFF48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EFE52-3C2F-4AAC-8DE6-CCA9DD663052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054A-D82F-4340-9F7E-68D22832D07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83CA6-CCD4-4F3E-92D0-E38E7F9E9BF4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7EB8A-5E8D-47A1-8249-68E042FF498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9AF88-439F-497C-96BA-87FA18C9077E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93F07-9818-4DAE-BCC8-2CD8B7D6EE7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969A2-D19C-404E-8DAF-9D288C5A8464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CA2E0-5424-43E8-B4B4-761EFA620A4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E9F1D-09FC-4C36-930D-819ADBD0AD84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BC2A6-8A9B-4B96-AC1F-FD450FCCCC0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4FB11-39FD-4202-AFCB-7A67BBC88018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72DEC-3E72-4138-AB30-70029485EA0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5454D-C664-4A01-A69C-1C48DE277C3E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A832D-01AC-45E7-AD9E-CB39E7B7A09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39404-A1A8-47D6-B80C-E5A8E77B34F6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86C3A-19E0-4CA8-A8B0-06C2C52856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D8756-C106-4F35-BC7F-FB8A3FC5DFB8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92646-3CEF-4EBF-94D7-809D2AEB7DF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39FF0B-5B81-40F1-B4BA-4F60ED800BC2}" type="datetimeFigureOut">
              <a:rPr lang="fr-FR"/>
              <a:pPr>
                <a:defRPr/>
              </a:pPr>
              <a:t>06/03/2014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2BFC86-5FA2-4B7D-A4D7-A965FE7B40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0" y="571480"/>
            <a:ext cx="7772400" cy="1655767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Поняття дискримінації та упередження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6500794" y="5386373"/>
            <a:ext cx="2643206" cy="1471627"/>
          </a:xfrm>
        </p:spPr>
        <p:txBody>
          <a:bodyPr/>
          <a:lstStyle/>
          <a:p>
            <a:pPr algn="l"/>
            <a:endParaRPr lang="fr-CA" sz="2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дискримінації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600200"/>
            <a:ext cx="6686568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Дискримінація має дві основні форми:</a:t>
            </a:r>
            <a:endParaRPr lang="ru-RU" dirty="0" smtClean="0"/>
          </a:p>
          <a:p>
            <a:pPr lvl="0"/>
            <a:r>
              <a:rPr lang="uk-UA" dirty="0" smtClean="0"/>
              <a:t>правова, закріплена </a:t>
            </a:r>
          </a:p>
          <a:p>
            <a:pPr lvl="0">
              <a:buNone/>
            </a:pPr>
            <a:r>
              <a:rPr lang="uk-UA" dirty="0" smtClean="0"/>
              <a:t>    в законах;</a:t>
            </a:r>
            <a:endParaRPr lang="ru-RU" dirty="0" smtClean="0"/>
          </a:p>
          <a:p>
            <a:pPr lvl="0">
              <a:buNone/>
            </a:pPr>
            <a:endParaRPr lang="uk-UA" dirty="0" smtClean="0"/>
          </a:p>
          <a:p>
            <a:pPr lvl="0"/>
            <a:r>
              <a:rPr lang="uk-UA" dirty="0" smtClean="0"/>
              <a:t>неофіційна, що </a:t>
            </a:r>
          </a:p>
          <a:p>
            <a:pPr lvl="0">
              <a:buNone/>
            </a:pPr>
            <a:r>
              <a:rPr lang="uk-UA" dirty="0" smtClean="0"/>
              <a:t>    укорінилася в </a:t>
            </a:r>
          </a:p>
          <a:p>
            <a:pPr lvl="0">
              <a:buNone/>
            </a:pPr>
            <a:r>
              <a:rPr lang="uk-UA" dirty="0" smtClean="0"/>
              <a:t>    соціальних звичаях.</a:t>
            </a:r>
            <a:endParaRPr lang="ru-RU" dirty="0" smtClean="0"/>
          </a:p>
        </p:txBody>
      </p:sp>
      <p:pic>
        <p:nvPicPr>
          <p:cNvPr id="2050" name="Picture 2" descr="http://m.cdn.blog.hu/po/politikusok/image/torve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500306"/>
            <a:ext cx="2668419" cy="1714512"/>
          </a:xfrm>
          <a:prstGeom prst="rect">
            <a:avLst/>
          </a:prstGeom>
          <a:noFill/>
        </p:spPr>
      </p:pic>
      <p:pic>
        <p:nvPicPr>
          <p:cNvPr id="2052" name="Picture 4" descr="http://school.xvatit.com/images/a/af/%D0%A1%D0%BE%D1%86%D0%B8%D1%83%D0%B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4714884"/>
            <a:ext cx="2571768" cy="157735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74638"/>
            <a:ext cx="6758006" cy="1143000"/>
          </a:xfrm>
        </p:spPr>
        <p:txBody>
          <a:bodyPr/>
          <a:lstStyle/>
          <a:p>
            <a:r>
              <a:rPr lang="uk-UA" dirty="0" smtClean="0"/>
              <a:t>Пряма і непряма дискримінація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1600200"/>
            <a:ext cx="6615130" cy="4525963"/>
          </a:xfrm>
        </p:spPr>
        <p:txBody>
          <a:bodyPr/>
          <a:lstStyle/>
          <a:p>
            <a:r>
              <a:rPr lang="uk-UA" dirty="0" smtClean="0"/>
              <a:t>Пряма дискримінація характеризується як намір дискримінувати особу чи групу;</a:t>
            </a:r>
          </a:p>
          <a:p>
            <a:r>
              <a:rPr lang="uk-UA" dirty="0" smtClean="0"/>
              <a:t>Непряма дискримінація зумовлена впливом політики або конкретних заходів.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285728"/>
            <a:ext cx="6329378" cy="5840435"/>
          </a:xfrm>
        </p:spPr>
        <p:txBody>
          <a:bodyPr/>
          <a:lstStyle/>
          <a:p>
            <a:r>
              <a:rPr lang="uk-UA" dirty="0" smtClean="0"/>
              <a:t>Дискримінації щодо осіб і соціальних груп за ознакою раси, релігії, </a:t>
            </a:r>
            <a:r>
              <a:rPr lang="uk-UA" dirty="0" err="1" smtClean="0"/>
              <a:t>ґендера</a:t>
            </a:r>
            <a:r>
              <a:rPr lang="uk-UA" dirty="0" smtClean="0"/>
              <a:t>, етнічної приналежності, походження, національності або сексуальної орієнтації заборонена у багатьох міжнародних документах з прав людини і в Лісабонській </a:t>
            </a:r>
          </a:p>
          <a:p>
            <a:pPr>
              <a:buNone/>
            </a:pPr>
            <a:r>
              <a:rPr lang="uk-UA" dirty="0" smtClean="0"/>
              <a:t>    угоді, що заміняє </a:t>
            </a:r>
          </a:p>
          <a:p>
            <a:pPr>
              <a:buNone/>
            </a:pPr>
            <a:r>
              <a:rPr lang="uk-UA" dirty="0" smtClean="0"/>
              <a:t>    Конституцію ЄС.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5602" name="Picture 2" descr="http://eulaw.edu.ru/img/const_big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29" y="3857628"/>
            <a:ext cx="1710225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 descr="http://im3-tub-ua.yandex.net/i?id=249507305-09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://im3-tub-ua.yandex.net/i?id=249507305-09-72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2071688" y="274638"/>
            <a:ext cx="6615112" cy="1143000"/>
          </a:xfrm>
        </p:spPr>
        <p:txBody>
          <a:bodyPr/>
          <a:lstStyle/>
          <a:p>
            <a:pPr algn="l"/>
            <a:r>
              <a:rPr lang="uk-UA" dirty="0" smtClean="0"/>
              <a:t>Поняття</a:t>
            </a:r>
            <a:endParaRPr lang="fr-CA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2071688" y="1600200"/>
            <a:ext cx="6615112" cy="4525963"/>
          </a:xfrm>
        </p:spPr>
        <p:txBody>
          <a:bodyPr/>
          <a:lstStyle/>
          <a:p>
            <a:r>
              <a:rPr lang="ru-RU" dirty="0" err="1" smtClean="0"/>
              <a:t>Упере́дження</a:t>
            </a:r>
            <a:r>
              <a:rPr lang="ru-RU" dirty="0" smtClean="0"/>
              <a:t> — </a:t>
            </a:r>
            <a:r>
              <a:rPr lang="ru-RU" dirty="0" err="1" smtClean="0"/>
              <a:t>хибна</a:t>
            </a:r>
            <a:r>
              <a:rPr lang="ru-RU" dirty="0" smtClean="0"/>
              <a:t> думка, яка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кого-, </a:t>
            </a:r>
            <a:r>
              <a:rPr lang="ru-RU" dirty="0" err="1" smtClean="0"/>
              <a:t>чого-небудь</a:t>
            </a:r>
            <a:r>
              <a:rPr lang="ru-RU" dirty="0" smtClean="0"/>
              <a:t> наперед, без </a:t>
            </a:r>
            <a:r>
              <a:rPr lang="ru-RU" dirty="0" err="1" smtClean="0"/>
              <a:t>ознайомлення</a:t>
            </a:r>
            <a:r>
              <a:rPr lang="ru-RU" dirty="0" smtClean="0"/>
              <a:t>, та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відповідне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.</a:t>
            </a:r>
            <a:endParaRPr lang="fr-CA" dirty="0" smtClean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Поняття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4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500562"/>
          </a:xfrm>
        </p:spPr>
        <p:txBody>
          <a:bodyPr/>
          <a:lstStyle/>
          <a:p>
            <a:r>
              <a:rPr lang="uk-UA" dirty="0" smtClean="0"/>
              <a:t>Упередження частіше за все є процесом попередньої "оцінки" чого-небудь, висловлювання думки про що-небудь без достатніх на те підстав, або без прямого досвіду. Стосовно соціальних груп, упередження загалом посилається на існуючі уяви по відношенню до членів таких груп, часто базованих на соціальних стереотипах.</a:t>
            </a:r>
            <a:endParaRPr lang="fr-CA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142852"/>
            <a:ext cx="6186502" cy="6715148"/>
          </a:xfrm>
        </p:spPr>
        <p:txBody>
          <a:bodyPr/>
          <a:lstStyle/>
          <a:p>
            <a:r>
              <a:rPr lang="uk-UA" dirty="0" smtClean="0"/>
              <a:t>Упередження надзвичайно поширені. Понад усе вони характерні для тих областей людської діяльності, які пов'язані з предметами і обставинами, про яких немає достатньо повної інформації, наприклад, про релігію. Але й там, де, здавалося б, на перше місце ставиться точність, логічність і обґрунтованість (наприклад, в науці), існує велика кількість упереджень.</a:t>
            </a:r>
            <a:endParaRPr lang="ru-RU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 упередження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357298"/>
            <a:ext cx="7000892" cy="5500702"/>
          </a:xfrm>
        </p:spPr>
        <p:txBody>
          <a:bodyPr/>
          <a:lstStyle/>
          <a:p>
            <a:r>
              <a:rPr lang="uk-UA" dirty="0" smtClean="0"/>
              <a:t>Негативні зауваження. Особа зневажливо висловлюється про групу людей, яка їй не подобається.</a:t>
            </a:r>
            <a:endParaRPr lang="ru-RU" dirty="0" smtClean="0"/>
          </a:p>
          <a:p>
            <a:r>
              <a:rPr lang="uk-UA" dirty="0" smtClean="0"/>
              <a:t>Уникання. Вона не бажає спілкуватися з людьми, які належать до цієї групи.</a:t>
            </a:r>
            <a:endParaRPr lang="ru-RU" dirty="0" smtClean="0"/>
          </a:p>
          <a:p>
            <a:r>
              <a:rPr lang="uk-UA" dirty="0" smtClean="0"/>
              <a:t>Дискримінація. Упереджена особа не допускає членів непопулярної групи до певних робіт, місць проживання або соціальних послуг.</a:t>
            </a:r>
            <a:endParaRPr lang="ru-RU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 упередження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57422" y="1600200"/>
            <a:ext cx="6329378" cy="4525963"/>
          </a:xfrm>
        </p:spPr>
        <p:txBody>
          <a:bodyPr/>
          <a:lstStyle/>
          <a:p>
            <a:r>
              <a:rPr lang="uk-UA" dirty="0" smtClean="0"/>
              <a:t>Фізичні напади. Вона підтримує </a:t>
            </a:r>
            <a:r>
              <a:rPr lang="uk-UA" dirty="0" err="1" smtClean="0"/>
              <a:t>насильницкі</a:t>
            </a:r>
            <a:r>
              <a:rPr lang="uk-UA" dirty="0" smtClean="0"/>
              <a:t> дії, метою яких є залякати людей, котрих ненавидить.</a:t>
            </a:r>
            <a:endParaRPr lang="ru-RU" dirty="0" smtClean="0"/>
          </a:p>
          <a:p>
            <a:r>
              <a:rPr lang="uk-UA" dirty="0" smtClean="0"/>
              <a:t>Знищення. Вона бере участь у самосудах та масових вбивствах.</a:t>
            </a:r>
            <a:endParaRPr lang="ru-RU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Проблема виховання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4099" name="Espace réservé du contenu 4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4886"/>
          </a:xfrm>
        </p:spPr>
        <p:txBody>
          <a:bodyPr/>
          <a:lstStyle/>
          <a:p>
            <a:r>
              <a:rPr lang="uk-UA" dirty="0" smtClean="0"/>
              <a:t>У серці малюка немає місця упередженням. Навпаки, дослідники побачили, що діти різних рас охоче бавляться разом. Однак у віці 10-11 років дитина вже може виявляти ознаки упередження до людей іншого племені, раси чи релігії. У роки коли формується її особистість, дитина набуває чимало хибних поглядів, яких може триматися все життя.</a:t>
            </a:r>
            <a:endParaRPr lang="fr-CA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дискримінації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00200"/>
            <a:ext cx="6543692" cy="4525963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ru-RU" b="1" dirty="0" err="1" smtClean="0"/>
              <a:t>Дискримінація</a:t>
            </a:r>
            <a:r>
              <a:rPr lang="ru-RU" dirty="0" smtClean="0"/>
              <a:t> – </a:t>
            </a:r>
            <a:r>
              <a:rPr lang="ru-RU" dirty="0" err="1" smtClean="0"/>
              <a:t>будь-яка</a:t>
            </a:r>
            <a:r>
              <a:rPr lang="ru-RU" dirty="0" smtClean="0"/>
              <a:t> </a:t>
            </a:r>
            <a:r>
              <a:rPr lang="ru-RU" dirty="0" err="1" smtClean="0"/>
              <a:t>відмінність</a:t>
            </a:r>
            <a:r>
              <a:rPr lang="ru-RU" dirty="0" smtClean="0"/>
              <a:t>, </a:t>
            </a:r>
            <a:r>
              <a:rPr lang="ru-RU" dirty="0" err="1" smtClean="0"/>
              <a:t>виключення</a:t>
            </a:r>
            <a:r>
              <a:rPr lang="ru-RU" dirty="0" smtClean="0"/>
              <a:t>,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перевага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заперечує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рівне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прав.</a:t>
            </a:r>
            <a:endParaRPr lang="ru-RU" dirty="0"/>
          </a:p>
        </p:txBody>
      </p:sp>
      <p:pic>
        <p:nvPicPr>
          <p:cNvPr id="5122" name="Picture 2" descr="http://www.alternativewelle.com/media/images/center/8a0056f03ed648ac013ee6d725a40013/BF594351CA918972204011D55C01B611370A2226/610x4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4214818"/>
            <a:ext cx="3071834" cy="2266107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дискримінації: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08" y="1600200"/>
            <a:ext cx="6543692" cy="4525963"/>
          </a:xfrm>
        </p:spPr>
        <p:txBody>
          <a:bodyPr/>
          <a:lstStyle/>
          <a:p>
            <a:r>
              <a:rPr lang="uk-UA" dirty="0" smtClean="0"/>
              <a:t>Расова;</a:t>
            </a:r>
          </a:p>
          <a:p>
            <a:r>
              <a:rPr lang="uk-UA" dirty="0" smtClean="0"/>
              <a:t>Статева;</a:t>
            </a:r>
          </a:p>
          <a:p>
            <a:r>
              <a:rPr lang="uk-UA" dirty="0" smtClean="0"/>
              <a:t>Мовна;</a:t>
            </a:r>
          </a:p>
          <a:p>
            <a:r>
              <a:rPr lang="uk-UA" dirty="0" smtClean="0"/>
              <a:t>Релігійна;</a:t>
            </a:r>
          </a:p>
          <a:p>
            <a:r>
              <a:rPr lang="uk-UA" dirty="0" smtClean="0"/>
              <a:t>Політична.</a:t>
            </a:r>
            <a:endParaRPr lang="ru-RU" dirty="0"/>
          </a:p>
        </p:txBody>
      </p:sp>
      <p:pic>
        <p:nvPicPr>
          <p:cNvPr id="3074" name="Picture 2" descr="http://cdn3.img22.rian.ru/images/80709/48/8070948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5072074"/>
            <a:ext cx="2643206" cy="1497817"/>
          </a:xfrm>
          <a:prstGeom prst="rect">
            <a:avLst/>
          </a:prstGeom>
          <a:noFill/>
        </p:spPr>
      </p:pic>
      <p:pic>
        <p:nvPicPr>
          <p:cNvPr id="3076" name="Picture 4" descr="http://news.a42.ru/uploads/images/parsed/news/2011/11/267441/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357298"/>
            <a:ext cx="2928958" cy="1957520"/>
          </a:xfrm>
          <a:prstGeom prst="rect">
            <a:avLst/>
          </a:prstGeom>
          <a:noFill/>
        </p:spPr>
      </p:pic>
      <p:pic>
        <p:nvPicPr>
          <p:cNvPr id="3078" name="Picture 6" descr="http://static.filmannex.com/users/galleries/275892/images_(8)_fa_rsz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4500570"/>
            <a:ext cx="1785950" cy="2018407"/>
          </a:xfrm>
          <a:prstGeom prst="rect">
            <a:avLst/>
          </a:prstGeom>
          <a:noFill/>
        </p:spPr>
      </p:pic>
      <p:pic>
        <p:nvPicPr>
          <p:cNvPr id="3080" name="Picture 8" descr="http://upload.wikimedia.org/wikipedia/commons/thumb/3/38/ReligijneSymbole.svg/300px-ReligijneSymbole.svg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3357562"/>
            <a:ext cx="1785950" cy="178595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370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138</vt:lpstr>
      <vt:lpstr>Поняття дискримінації та упередження</vt:lpstr>
      <vt:lpstr>Поняття</vt:lpstr>
      <vt:lpstr>Поняття</vt:lpstr>
      <vt:lpstr>Слайд 4</vt:lpstr>
      <vt:lpstr>Ознаки упередження</vt:lpstr>
      <vt:lpstr>Ознаки упередження</vt:lpstr>
      <vt:lpstr>Проблема виховання</vt:lpstr>
      <vt:lpstr>Поняття дискримінації</vt:lpstr>
      <vt:lpstr>Види дискримінації:</vt:lpstr>
      <vt:lpstr>Форми дискримінації</vt:lpstr>
      <vt:lpstr>Пряма і непряма дискримінація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дискримінації та упередження</dc:title>
  <dc:creator>Admin</dc:creator>
  <cp:lastModifiedBy>Admin</cp:lastModifiedBy>
  <cp:revision>20</cp:revision>
  <dcterms:created xsi:type="dcterms:W3CDTF">2014-03-05T19:14:49Z</dcterms:created>
  <dcterms:modified xsi:type="dcterms:W3CDTF">2014-03-06T21:54:13Z</dcterms:modified>
</cp:coreProperties>
</file>